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  <p:sldMasterId id="2147484212" r:id="rId2"/>
  </p:sldMasterIdLst>
  <p:notesMasterIdLst>
    <p:notesMasterId r:id="rId11"/>
  </p:notesMasterIdLst>
  <p:sldIdLst>
    <p:sldId id="268" r:id="rId3"/>
    <p:sldId id="269" r:id="rId4"/>
    <p:sldId id="258" r:id="rId5"/>
    <p:sldId id="266" r:id="rId6"/>
    <p:sldId id="271" r:id="rId7"/>
    <p:sldId id="259" r:id="rId8"/>
    <p:sldId id="270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86" autoAdjust="0"/>
  </p:normalViewPr>
  <p:slideViewPr>
    <p:cSldViewPr>
      <p:cViewPr varScale="1">
        <p:scale>
          <a:sx n="111" d="100"/>
          <a:sy n="111" d="100"/>
        </p:scale>
        <p:origin x="-16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800" b="1" i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defRPr>
            </a:pPr>
            <a:r>
              <a:rPr lang="ru-RU" sz="28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8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2023г</a:t>
            </a:r>
            <a:r>
              <a:rPr lang="ru-RU" sz="28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(тыс.руб.)</a:t>
            </a:r>
          </a:p>
        </c:rich>
      </c:tx>
      <c:layout>
        <c:manualLayout>
          <c:xMode val="edge"/>
          <c:yMode val="edge"/>
          <c:x val="0.25736561962012811"/>
          <c:y val="3.41151385927505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231366240510254E-2"/>
          <c:y val="0.15428437117002167"/>
          <c:w val="0.5316269014760252"/>
          <c:h val="0.736740426103453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2023г. (тыс.руб.)</c:v>
                </c:pt>
              </c:strCache>
            </c:strRef>
          </c:tx>
          <c:explosion val="27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2069,0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141,3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70,5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312,6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271,4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551,7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Дорожное хозяйство</c:v>
                </c:pt>
                <c:pt idx="5">
                  <c:v>ЖКХ</c:v>
                </c:pt>
                <c:pt idx="6">
                  <c:v>Культура</c:v>
                </c:pt>
                <c:pt idx="7">
                  <c:v>Физическая культура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1851.7</c:v>
                </c:pt>
                <c:pt idx="1">
                  <c:v>120.3</c:v>
                </c:pt>
                <c:pt idx="2">
                  <c:v>41.8</c:v>
                </c:pt>
                <c:pt idx="3">
                  <c:v>236.4</c:v>
                </c:pt>
                <c:pt idx="4">
                  <c:v>205.6</c:v>
                </c:pt>
                <c:pt idx="5">
                  <c:v>233.1</c:v>
                </c:pt>
                <c:pt idx="6">
                  <c:v>813</c:v>
                </c:pt>
                <c:pt idx="7">
                  <c:v>12.1</c:v>
                </c:pt>
                <c:pt idx="8">
                  <c:v>160.69999999999999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330827194987791"/>
          <c:y val="0.1170046841159781"/>
          <c:w val="0.37808957751248889"/>
          <c:h val="0.8411503785907358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32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2023г</a:t>
            </a:r>
            <a:r>
              <a:rPr lang="ru-RU" sz="32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c:rich>
      </c:tx>
      <c:layout/>
      <c:overlay val="0"/>
    </c:title>
    <c:autoTitleDeleted val="0"/>
    <c:plotArea>
      <c:layout/>
      <c:bubbl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2023г.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100" dirty="0"/>
                      <a:t>Налоговые и </a:t>
                    </a:r>
                    <a:r>
                      <a:rPr lang="ru-RU" sz="1100" dirty="0" smtClean="0"/>
                      <a:t>неналоговые </a:t>
                    </a:r>
                    <a:r>
                      <a:rPr lang="ru-RU" sz="1100" dirty="0" smtClean="0"/>
                      <a:t>460,4</a:t>
                    </a:r>
                    <a:endParaRPr lang="ru-RU" sz="110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100" dirty="0"/>
                      <a:t>Безвозмездные </a:t>
                    </a:r>
                    <a:r>
                      <a:rPr lang="ru-RU" sz="1100" dirty="0" smtClean="0"/>
                      <a:t>поступления </a:t>
                    </a:r>
                    <a:r>
                      <a:rPr lang="ru-RU" sz="1100" dirty="0" smtClean="0"/>
                      <a:t>3380,5</a:t>
                    </a:r>
                    <a:endParaRPr lang="ru-RU" sz="110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strRef>
              <c:f>Лист1!$A$2:$A$3</c:f>
              <c:strCache>
                <c:ptCount val="2"/>
                <c:pt idx="0">
                  <c:v>Налоговые и неналоговые</c:v>
                </c:pt>
                <c:pt idx="1">
                  <c:v>Безвозмездные поступления</c:v>
                </c:pt>
              </c:strCache>
            </c:strRef>
          </c:xVal>
          <c:yVal>
            <c:numRef>
              <c:f>Лист1!$B$2:$B$3</c:f>
              <c:numCache>
                <c:formatCode>General</c:formatCode>
                <c:ptCount val="2"/>
                <c:pt idx="0">
                  <c:v>460.4</c:v>
                </c:pt>
                <c:pt idx="1">
                  <c:v>3380.5</c:v>
                </c:pt>
              </c:numCache>
            </c:numRef>
          </c:yVal>
          <c:bubbleSize>
            <c:numLit>
              <c:formatCode>General</c:formatCode>
              <c:ptCount val="2"/>
              <c:pt idx="0">
                <c:v>1</c:v>
              </c:pt>
              <c:pt idx="1">
                <c:v>1</c:v>
              </c:pt>
            </c:numLit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31498752"/>
        <c:axId val="131500288"/>
      </c:bubbleChart>
      <c:valAx>
        <c:axId val="13149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1500288"/>
        <c:crosses val="autoZero"/>
        <c:crossBetween val="midCat"/>
      </c:valAx>
      <c:valAx>
        <c:axId val="131500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149875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2451187899507941"/>
          <c:y val="0.51307009930829484"/>
          <c:w val="0.25822826338379645"/>
          <c:h val="8.550022274252781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258DE-A0EE-40E2-8B80-B7E8E5DBDB0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7565F-041C-4A33-9DA5-C9D87440B5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072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maximovka.ru/index.php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60" y="260648"/>
            <a:ext cx="8256800" cy="52565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23928" y="142852"/>
            <a:ext cx="50772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Администрация Максимовского сельсовета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07904" y="3357562"/>
            <a:ext cx="4392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Проект исполнения бюджета за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857232"/>
            <a:ext cx="70009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Бюджет</a:t>
            </a:r>
            <a:r>
              <a:rPr lang="ru-RU" sz="2800" dirty="0" smtClean="0"/>
              <a:t> -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это форма образования и расходования фонда денежных средств, предназначенных для финансового обеспечения задач и функций государства и местного самоуправления.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429000"/>
            <a:ext cx="5688632" cy="3000396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01080" cy="51667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Доходы бюджета Максимовского сельсовета за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2023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г.</a:t>
            </a:r>
            <a:endParaRPr lang="ru-RU" sz="24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0166660"/>
              </p:ext>
            </p:extLst>
          </p:nvPr>
        </p:nvGraphicFramePr>
        <p:xfrm>
          <a:off x="395536" y="980729"/>
          <a:ext cx="8064896" cy="4606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1892696"/>
              </a:tblGrid>
              <a:tr h="504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Утверждено, тыс. руб.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Исполнено, тыс. руб.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8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260,12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128,77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58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 физических лиц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31,59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112,82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17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Земельный налог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134,91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61,05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17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Госпошлина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695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Сельскохозяйственный налог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103,97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58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58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неналоговые доходы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116,67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58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3380,47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3380,47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7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ДОХОДОВ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3894,47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3840,85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98,62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85786" y="285728"/>
            <a:ext cx="76746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Расходы бюджета Максимовского сельсовета за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2023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год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491889"/>
              </p:ext>
            </p:extLst>
          </p:nvPr>
        </p:nvGraphicFramePr>
        <p:xfrm>
          <a:off x="428594" y="1087973"/>
          <a:ext cx="8031838" cy="4837176"/>
        </p:xfrm>
        <a:graphic>
          <a:graphicData uri="http://schemas.openxmlformats.org/drawingml/2006/table">
            <a:tbl>
              <a:tblPr/>
              <a:tblGrid>
                <a:gridCol w="3715893"/>
                <a:gridCol w="1623229"/>
                <a:gridCol w="1623229"/>
                <a:gridCol w="1069487"/>
              </a:tblGrid>
              <a:tr h="179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Утверждено, тыс. руб.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Исполнено, тыс. руб.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1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2089,80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2069,0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99,0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62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741,7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740,6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99,85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54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815,1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798,4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97,95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62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499,6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499,6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100,00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7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7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32,4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30,4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93,83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7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141,9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141,3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99,58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1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135,6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135,6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1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72,0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70,5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97,92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05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72,0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70,5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97,92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021045"/>
              </p:ext>
            </p:extLst>
          </p:nvPr>
        </p:nvGraphicFramePr>
        <p:xfrm>
          <a:off x="683569" y="331353"/>
          <a:ext cx="7704855" cy="5545919"/>
        </p:xfrm>
        <a:graphic>
          <a:graphicData uri="http://schemas.openxmlformats.org/drawingml/2006/table">
            <a:tbl>
              <a:tblPr/>
              <a:tblGrid>
                <a:gridCol w="3770458"/>
                <a:gridCol w="1298746"/>
                <a:gridCol w="1298746"/>
                <a:gridCol w="1336905"/>
              </a:tblGrid>
              <a:tr h="666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Утверждено, тыс. руб.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Исполнено, тыс. руб.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804" marR="19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38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312,6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312,6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100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58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Сельское хозяйство и рыболовство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40,0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40,0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100,00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5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271,4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271,4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8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1,2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1,2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100,00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1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536,9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451,9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84,17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19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latin typeface="Times New Roman"/>
                        </a:rPr>
                        <a:t> Коммунальное </a:t>
                      </a:r>
                      <a:r>
                        <a:rPr lang="ru-RU" sz="1300" b="0" i="0" u="none" strike="noStrike" dirty="0">
                          <a:latin typeface="Times New Roman"/>
                        </a:rPr>
                        <a:t>хозяйство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/>
                        </a:rPr>
                        <a:t>0,2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0,2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100,00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1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536,7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451,7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84,16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639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651,5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551,7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84,68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71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651,5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551,7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84,68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160,7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160,7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100,00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9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160,7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160,7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100,00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9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ФИЗИЧЕСКАЯ КУЛЬТУРА И СПОРТ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12,1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12,1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100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9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Физическая</a:t>
                      </a:r>
                      <a:r>
                        <a:rPr lang="ru-RU" sz="1300" b="0" i="0" u="none" strike="noStrike" baseline="0" dirty="0" smtClean="0">
                          <a:effectLst/>
                          <a:latin typeface="Times New Roman"/>
                        </a:rPr>
                        <a:t> культура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12,1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12,1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/>
                        </a:rPr>
                        <a:t>100</a:t>
                      </a:r>
                      <a:endParaRPr lang="ru-RU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24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ИТОГО РАСХОДОВ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3977,5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3769,8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latin typeface="Times New Roman"/>
                        </a:rPr>
                        <a:t>94,78</a:t>
                      </a:r>
                      <a:endParaRPr lang="ru-RU" sz="13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03665752"/>
              </p:ext>
            </p:extLst>
          </p:nvPr>
        </p:nvGraphicFramePr>
        <p:xfrm>
          <a:off x="0" y="428625"/>
          <a:ext cx="8858250" cy="595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57605828"/>
              </p:ext>
            </p:extLst>
          </p:nvPr>
        </p:nvGraphicFramePr>
        <p:xfrm>
          <a:off x="971600" y="620688"/>
          <a:ext cx="7358114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 descr="53ca928b9c02a5cfa6bc2bd0b85684b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4500570"/>
            <a:ext cx="4643438" cy="2251076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5011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Администрация Максимовского сельсовета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Адрес: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676885, Амурская область, Октябрьский район,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с.Максимовка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ул.Лениная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д.33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телефон 8(41652)26-2-22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ИНН/КПП  2821000692/282101001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ОГРН 10228010636647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Максимовского сельсовета: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Воронцова Лидия Михайловна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Официальный сайт: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http://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maximovka.ru/index.php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Эл. адрес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makcimovka09876@rambler.ru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714" y="4869160"/>
            <a:ext cx="3690923" cy="184540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998</TotalTime>
  <Words>384</Words>
  <Application>Microsoft Office PowerPoint</Application>
  <PresentationFormat>Экран (4:3)</PresentationFormat>
  <Paragraphs>176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Эркер</vt:lpstr>
      <vt:lpstr>1_Эркер</vt:lpstr>
      <vt:lpstr>Презентация PowerPoint</vt:lpstr>
      <vt:lpstr>Презентация PowerPoint</vt:lpstr>
      <vt:lpstr>Доходы бюджета Максимовского сельсовета за 2023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Наталья</dc:creator>
  <cp:lastModifiedBy>Buh kso</cp:lastModifiedBy>
  <cp:revision>126</cp:revision>
  <dcterms:created xsi:type="dcterms:W3CDTF">2015-12-28T04:09:45Z</dcterms:created>
  <dcterms:modified xsi:type="dcterms:W3CDTF">2024-04-04T05:59:01Z</dcterms:modified>
</cp:coreProperties>
</file>