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12" r:id="rId2"/>
  </p:sldMasterIdLst>
  <p:notesMasterIdLst>
    <p:notesMasterId r:id="rId11"/>
  </p:notesMasterIdLst>
  <p:sldIdLst>
    <p:sldId id="268" r:id="rId3"/>
    <p:sldId id="269" r:id="rId4"/>
    <p:sldId id="258" r:id="rId5"/>
    <p:sldId id="266" r:id="rId6"/>
    <p:sldId id="271" r:id="rId7"/>
    <p:sldId id="259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800" b="1" i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2022г</a:t>
            </a:r>
            <a:r>
              <a:rPr lang="ru-RU" sz="28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(тыс.руб.)</a:t>
            </a:r>
          </a:p>
        </c:rich>
      </c:tx>
      <c:layout>
        <c:manualLayout>
          <c:xMode val="edge"/>
          <c:yMode val="edge"/>
          <c:x val="0.25736561962012811"/>
          <c:y val="3.41151385927505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31366240510254E-2"/>
          <c:y val="0.15428437117002167"/>
          <c:w val="0.5316269014760252"/>
          <c:h val="0.736740426103453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2020г. (тыс.руб.)</c:v>
                </c:pt>
              </c:strCache>
            </c:strRef>
          </c:tx>
          <c:explosion val="27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r>
                      <a:rPr lang="ru-RU" smtClean="0"/>
                      <a:t>85,1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128,2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52,5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349,3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318,5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110,1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2790,1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152,0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Дорожное хозяйство</c:v>
                </c:pt>
                <c:pt idx="5">
                  <c:v>ЖКХ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1851.7</c:v>
                </c:pt>
                <c:pt idx="1">
                  <c:v>120.3</c:v>
                </c:pt>
                <c:pt idx="2">
                  <c:v>41.8</c:v>
                </c:pt>
                <c:pt idx="3">
                  <c:v>236.4</c:v>
                </c:pt>
                <c:pt idx="4">
                  <c:v>205.6</c:v>
                </c:pt>
                <c:pt idx="5">
                  <c:v>233.1</c:v>
                </c:pt>
                <c:pt idx="6">
                  <c:v>813</c:v>
                </c:pt>
                <c:pt idx="7">
                  <c:v>147.69999999999999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330827194987791"/>
          <c:y val="0.1170046841159781"/>
          <c:w val="0.37808957751248889"/>
          <c:h val="0.8411503785907358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2022г.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/>
                      <a:t>Налоговые и </a:t>
                    </a:r>
                    <a:r>
                      <a:rPr lang="ru-RU" sz="1100" dirty="0" smtClean="0"/>
                      <a:t>неналоговые </a:t>
                    </a:r>
                    <a:r>
                      <a:rPr lang="ru-RU" sz="1100" dirty="0" smtClean="0"/>
                      <a:t>637,7</a:t>
                    </a:r>
                    <a:endParaRPr lang="ru-RU" sz="11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dirty="0"/>
                      <a:t>Безвозмездные </a:t>
                    </a:r>
                    <a:r>
                      <a:rPr lang="ru-RU" sz="1100" dirty="0" smtClean="0"/>
                      <a:t>поступления </a:t>
                    </a:r>
                    <a:r>
                      <a:rPr lang="ru-RU" sz="1100" dirty="0" smtClean="0"/>
                      <a:t>4439,9</a:t>
                    </a:r>
                    <a:endParaRPr lang="ru-RU" sz="11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Безвозмездные поступления</c:v>
                </c:pt>
              </c:strCache>
            </c:strRef>
          </c:xVal>
          <c:yVal>
            <c:numRef>
              <c:f>Лист1!$B$2:$B$3</c:f>
              <c:numCache>
                <c:formatCode>General</c:formatCode>
                <c:ptCount val="2"/>
                <c:pt idx="0">
                  <c:v>637.70000000000005</c:v>
                </c:pt>
                <c:pt idx="1">
                  <c:v>4439.8999999999996</c:v>
                </c:pt>
              </c:numCache>
            </c:numRef>
          </c:yVal>
          <c:bubbleSize>
            <c:numLit>
              <c:formatCode>General</c:formatCode>
              <c:ptCount val="2"/>
              <c:pt idx="0">
                <c:v>1</c:v>
              </c:pt>
              <c:pt idx="1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3213824"/>
        <c:axId val="33223808"/>
      </c:bubbleChart>
      <c:valAx>
        <c:axId val="3321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23808"/>
        <c:crosses val="autoZero"/>
        <c:crossBetween val="midCat"/>
      </c:valAx>
      <c:valAx>
        <c:axId val="3322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138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451187899507941"/>
          <c:y val="0.51307009930829484"/>
          <c:w val="0.25822826338379645"/>
          <c:h val="8.550022274252781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maximovka.ru/index.php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60" y="260648"/>
            <a:ext cx="8256800" cy="5256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142852"/>
            <a:ext cx="5077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Максимовского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3357562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Проект исполнения бюджета за 2022 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5688632" cy="300039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5166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Доходы бюджета Максимовского сельсовета за 2022 г.</a:t>
            </a: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7638080"/>
              </p:ext>
            </p:extLst>
          </p:nvPr>
        </p:nvGraphicFramePr>
        <p:xfrm>
          <a:off x="395536" y="980729"/>
          <a:ext cx="8064896" cy="4606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1892696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95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Сельскохозяйственный налог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4439,9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4439,9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ДОХОДОВ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4969,6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5077,65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7674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Расходы бюджета Максимовского сельсовета за 2022 год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669628"/>
              </p:ext>
            </p:extLst>
          </p:nvPr>
        </p:nvGraphicFramePr>
        <p:xfrm>
          <a:off x="428594" y="1087973"/>
          <a:ext cx="8031838" cy="4837176"/>
        </p:xfrm>
        <a:graphic>
          <a:graphicData uri="http://schemas.openxmlformats.org/drawingml/2006/table">
            <a:tbl>
              <a:tblPr/>
              <a:tblGrid>
                <a:gridCol w="3715893"/>
                <a:gridCol w="1623229"/>
                <a:gridCol w="1623229"/>
                <a:gridCol w="1069487"/>
              </a:tblGrid>
              <a:tr h="179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1922,9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1885,1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98,0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2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654,0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648,9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99,2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54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788,2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777,9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98,7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2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456,2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456,2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23,5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2,0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128,4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128,2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99,8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128,4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128,2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99,8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54,0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52,5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5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54,0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52,5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423138"/>
              </p:ext>
            </p:extLst>
          </p:nvPr>
        </p:nvGraphicFramePr>
        <p:xfrm>
          <a:off x="683569" y="404664"/>
          <a:ext cx="7704855" cy="4771851"/>
        </p:xfrm>
        <a:graphic>
          <a:graphicData uri="http://schemas.openxmlformats.org/drawingml/2006/table">
            <a:tbl>
              <a:tblPr/>
              <a:tblGrid>
                <a:gridCol w="3770458"/>
                <a:gridCol w="1298746"/>
                <a:gridCol w="1298746"/>
                <a:gridCol w="1336905"/>
              </a:tblGrid>
              <a:tr h="666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399,1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349,3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87,5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368,3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318,5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86,5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8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1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110,1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110,1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 Коммунальное </a:t>
                      </a:r>
                      <a:r>
                        <a:rPr lang="ru-RU" sz="1300" b="0" i="0" u="none" strike="noStrike" dirty="0">
                          <a:latin typeface="Times New Roman"/>
                        </a:rPr>
                        <a:t>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109,9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109,9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3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2869,4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2790,1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2869,4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2790,1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152,0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152,0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152,0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152,0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5635,8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5467,3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latin typeface="Times New Roman"/>
                        </a:rPr>
                        <a:t>97,0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3854106"/>
              </p:ext>
            </p:extLst>
          </p:nvPr>
        </p:nvGraphicFramePr>
        <p:xfrm>
          <a:off x="0" y="428625"/>
          <a:ext cx="885825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09203162"/>
              </p:ext>
            </p:extLst>
          </p:nvPr>
        </p:nvGraphicFramePr>
        <p:xfrm>
          <a:off x="971600" y="620688"/>
          <a:ext cx="735811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53ca928b9c02a5cfa6bc2bd0b85684b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500570"/>
            <a:ext cx="4643438" cy="2251076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Максимовского сельсовета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676885, Амурская область, Октябрьский район,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8(41652)26-2-22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2821000692/282101001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10228010636647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Максимовского сельсовета: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Воронцова Лидия Михайловна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maximovka.ru/index.php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14" y="4869160"/>
            <a:ext cx="3690923" cy="184540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965</TotalTime>
  <Words>373</Words>
  <Application>Microsoft Office PowerPoint</Application>
  <PresentationFormat>Экран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1_Эркер</vt:lpstr>
      <vt:lpstr>Презентация PowerPoint</vt:lpstr>
      <vt:lpstr>Презентация PowerPoint</vt:lpstr>
      <vt:lpstr>Доходы бюджета Максимовского сельсовета за 2022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FIN</cp:lastModifiedBy>
  <cp:revision>122</cp:revision>
  <dcterms:created xsi:type="dcterms:W3CDTF">2015-12-28T04:09:45Z</dcterms:created>
  <dcterms:modified xsi:type="dcterms:W3CDTF">2023-04-11T05:16:17Z</dcterms:modified>
</cp:coreProperties>
</file>