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3" r:id="rId7"/>
    <p:sldId id="273" r:id="rId8"/>
    <p:sldId id="276" r:id="rId9"/>
    <p:sldId id="280" r:id="rId10"/>
    <p:sldId id="262" r:id="rId11"/>
    <p:sldId id="264" r:id="rId12"/>
    <p:sldId id="267" r:id="rId13"/>
    <p:sldId id="265" r:id="rId14"/>
    <p:sldId id="268" r:id="rId15"/>
    <p:sldId id="269" r:id="rId16"/>
    <p:sldId id="271" r:id="rId17"/>
    <p:sldId id="272" r:id="rId18"/>
    <p:sldId id="281" r:id="rId19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Исполнение доходов за </a:t>
            </a:r>
            <a:r>
              <a:rPr lang="ru-RU" dirty="0" smtClean="0"/>
              <a:t>2020г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2020г.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620.6</c:v>
                </c:pt>
                <c:pt idx="1">
                  <c:v>146.9</c:v>
                </c:pt>
                <c:pt idx="2">
                  <c:v>3383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 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42.2</c:v>
                </c:pt>
                <c:pt idx="1">
                  <c:v>40.5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22.2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030272"/>
        <c:axId val="49031808"/>
      </c:barChart>
      <c:catAx>
        <c:axId val="49030272"/>
        <c:scaling>
          <c:orientation val="minMax"/>
        </c:scaling>
        <c:delete val="0"/>
        <c:axPos val="b"/>
        <c:majorTickMark val="out"/>
        <c:minorTickMark val="none"/>
        <c:tickLblPos val="nextTo"/>
        <c:crossAx val="49031808"/>
        <c:crosses val="autoZero"/>
        <c:auto val="1"/>
        <c:lblAlgn val="ctr"/>
        <c:lblOffset val="100"/>
        <c:noMultiLvlLbl val="0"/>
      </c:catAx>
      <c:valAx>
        <c:axId val="4903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030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86862058909302"/>
          <c:y val="3.9249326607398251E-2"/>
          <c:w val="0.84088983668708062"/>
          <c:h val="0.843173265004596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89.6</c:v>
                </c:pt>
                <c:pt idx="1">
                  <c:v>89.6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2019год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96.6</c:v>
                </c:pt>
                <c:pt idx="1">
                  <c:v>96.6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899456"/>
        <c:axId val="101028224"/>
      </c:barChart>
      <c:catAx>
        <c:axId val="100899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1028224"/>
        <c:crosses val="autoZero"/>
        <c:auto val="1"/>
        <c:lblAlgn val="ctr"/>
        <c:lblOffset val="100"/>
        <c:noMultiLvlLbl val="0"/>
      </c:catAx>
      <c:valAx>
        <c:axId val="10102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89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288.10000000000002</c:v>
                </c:pt>
                <c:pt idx="1">
                  <c:v>257.60000000000002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092864"/>
        <c:axId val="49094656"/>
        <c:axId val="0"/>
      </c:bar3DChart>
      <c:catAx>
        <c:axId val="49092864"/>
        <c:scaling>
          <c:orientation val="minMax"/>
        </c:scaling>
        <c:delete val="0"/>
        <c:axPos val="b"/>
        <c:majorTickMark val="out"/>
        <c:minorTickMark val="none"/>
        <c:tickLblPos val="nextTo"/>
        <c:crossAx val="49094656"/>
        <c:crosses val="autoZero"/>
        <c:auto val="1"/>
        <c:lblAlgn val="ctr"/>
        <c:lblOffset val="100"/>
        <c:noMultiLvlLbl val="0"/>
      </c:catAx>
      <c:valAx>
        <c:axId val="4909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092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 err="1"/>
              <a:t>г.тыс.руб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167.4</c:v>
                </c:pt>
                <c:pt idx="1">
                  <c:v>167.4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115520"/>
        <c:axId val="49117056"/>
        <c:axId val="0"/>
      </c:bar3DChart>
      <c:catAx>
        <c:axId val="4911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49117056"/>
        <c:crosses val="autoZero"/>
        <c:auto val="1"/>
        <c:lblAlgn val="ctr"/>
        <c:lblOffset val="100"/>
        <c:noMultiLvlLbl val="0"/>
      </c:catAx>
      <c:valAx>
        <c:axId val="4911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115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147.4</c:v>
                </c:pt>
                <c:pt idx="1">
                  <c:v>147.4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225088"/>
        <c:axId val="49235072"/>
        <c:axId val="0"/>
      </c:bar3DChart>
      <c:catAx>
        <c:axId val="49225088"/>
        <c:scaling>
          <c:orientation val="minMax"/>
        </c:scaling>
        <c:delete val="0"/>
        <c:axPos val="b"/>
        <c:majorTickMark val="out"/>
        <c:minorTickMark val="none"/>
        <c:tickLblPos val="nextTo"/>
        <c:crossAx val="49235072"/>
        <c:crosses val="autoZero"/>
        <c:auto val="1"/>
        <c:lblAlgn val="ctr"/>
        <c:lblOffset val="100"/>
        <c:noMultiLvlLbl val="0"/>
      </c:catAx>
      <c:valAx>
        <c:axId val="49235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225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1252</c:v>
                </c:pt>
                <c:pt idx="1">
                  <c:v>850.8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276416"/>
        <c:axId val="49277952"/>
        <c:axId val="0"/>
      </c:bar3DChart>
      <c:catAx>
        <c:axId val="49276416"/>
        <c:scaling>
          <c:orientation val="minMax"/>
        </c:scaling>
        <c:delete val="0"/>
        <c:axPos val="b"/>
        <c:majorTickMark val="out"/>
        <c:minorTickMark val="none"/>
        <c:tickLblPos val="nextTo"/>
        <c:crossAx val="49277952"/>
        <c:crosses val="autoZero"/>
        <c:auto val="1"/>
        <c:lblAlgn val="ctr"/>
        <c:lblOffset val="100"/>
        <c:noMultiLvlLbl val="0"/>
      </c:catAx>
      <c:valAx>
        <c:axId val="49277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276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 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834.4</c:v>
                </c:pt>
                <c:pt idx="1">
                  <c:v>833.4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530752"/>
        <c:axId val="49532288"/>
        <c:axId val="0"/>
      </c:bar3DChart>
      <c:catAx>
        <c:axId val="49530752"/>
        <c:scaling>
          <c:orientation val="minMax"/>
        </c:scaling>
        <c:delete val="0"/>
        <c:axPos val="b"/>
        <c:majorTickMark val="out"/>
        <c:minorTickMark val="none"/>
        <c:tickLblPos val="nextTo"/>
        <c:crossAx val="49532288"/>
        <c:crosses val="autoZero"/>
        <c:auto val="1"/>
        <c:lblAlgn val="ctr"/>
        <c:lblOffset val="100"/>
        <c:noMultiLvlLbl val="0"/>
      </c:catAx>
      <c:valAx>
        <c:axId val="4953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530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888.8</c:v>
                </c:pt>
                <c:pt idx="1">
                  <c:v>783.7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913856"/>
        <c:axId val="49915392"/>
        <c:axId val="0"/>
      </c:bar3DChart>
      <c:catAx>
        <c:axId val="49913856"/>
        <c:scaling>
          <c:orientation val="minMax"/>
        </c:scaling>
        <c:delete val="0"/>
        <c:axPos val="b"/>
        <c:majorTickMark val="out"/>
        <c:minorTickMark val="none"/>
        <c:tickLblPos val="nextTo"/>
        <c:crossAx val="49915392"/>
        <c:crosses val="autoZero"/>
        <c:auto val="1"/>
        <c:lblAlgn val="ctr"/>
        <c:lblOffset val="100"/>
        <c:noMultiLvlLbl val="0"/>
      </c:catAx>
      <c:valAx>
        <c:axId val="4991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913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139.1</c:v>
                </c:pt>
                <c:pt idx="1">
                  <c:v>138.9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9810432"/>
        <c:axId val="49832704"/>
        <c:axId val="0"/>
      </c:bar3DChart>
      <c:catAx>
        <c:axId val="49810432"/>
        <c:scaling>
          <c:orientation val="minMax"/>
        </c:scaling>
        <c:delete val="0"/>
        <c:axPos val="b"/>
        <c:majorTickMark val="out"/>
        <c:minorTickMark val="none"/>
        <c:tickLblPos val="nextTo"/>
        <c:crossAx val="49832704"/>
        <c:crosses val="autoZero"/>
        <c:auto val="1"/>
        <c:lblAlgn val="ctr"/>
        <c:lblOffset val="100"/>
        <c:noMultiLvlLbl val="0"/>
      </c:catAx>
      <c:valAx>
        <c:axId val="4983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810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 err="1"/>
              <a:t>г.тыс.руб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144.4</c:v>
                </c:pt>
                <c:pt idx="1">
                  <c:v>144.4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9853568"/>
        <c:axId val="49855104"/>
        <c:axId val="0"/>
      </c:bar3DChart>
      <c:catAx>
        <c:axId val="4985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49855104"/>
        <c:crosses val="autoZero"/>
        <c:auto val="1"/>
        <c:lblAlgn val="ctr"/>
        <c:lblOffset val="100"/>
        <c:noMultiLvlLbl val="0"/>
      </c:catAx>
      <c:valAx>
        <c:axId val="4985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853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г. </a:t>
            </a:r>
            <a:r>
              <a:rPr lang="ru-RU" dirty="0" err="1"/>
              <a:t>Тыс.руб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239</c:v>
                </c:pt>
                <c:pt idx="1">
                  <c:v>173.5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20128"/>
        <c:axId val="45126016"/>
      </c:barChart>
      <c:catAx>
        <c:axId val="45120128"/>
        <c:scaling>
          <c:orientation val="minMax"/>
        </c:scaling>
        <c:delete val="0"/>
        <c:axPos val="b"/>
        <c:majorTickMark val="out"/>
        <c:minorTickMark val="none"/>
        <c:tickLblPos val="nextTo"/>
        <c:crossAx val="45126016"/>
        <c:crosses val="autoZero"/>
        <c:auto val="1"/>
        <c:lblAlgn val="ctr"/>
        <c:lblOffset val="100"/>
        <c:noMultiLvlLbl val="0"/>
      </c:catAx>
      <c:valAx>
        <c:axId val="45126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120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2020г</a:t>
            </a:r>
            <a:r>
              <a:rPr lang="ru-RU" dirty="0"/>
              <a:t>.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 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176</c:v>
                </c:pt>
                <c:pt idx="1">
                  <c:v>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818368"/>
        <c:axId val="43828352"/>
      </c:barChart>
      <c:catAx>
        <c:axId val="4381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43828352"/>
        <c:crosses val="autoZero"/>
        <c:auto val="1"/>
        <c:lblAlgn val="ctr"/>
        <c:lblOffset val="100"/>
        <c:noMultiLvlLbl val="0"/>
      </c:catAx>
      <c:valAx>
        <c:axId val="4382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818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320</c:v>
                </c:pt>
                <c:pt idx="1">
                  <c:v>295.8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858752"/>
        <c:axId val="45193856"/>
        <c:axId val="0"/>
      </c:bar3DChart>
      <c:catAx>
        <c:axId val="44858752"/>
        <c:scaling>
          <c:orientation val="minMax"/>
        </c:scaling>
        <c:delete val="0"/>
        <c:axPos val="b"/>
        <c:majorTickMark val="out"/>
        <c:minorTickMark val="none"/>
        <c:tickLblPos val="nextTo"/>
        <c:crossAx val="45193856"/>
        <c:crosses val="autoZero"/>
        <c:auto val="1"/>
        <c:lblAlgn val="ctr"/>
        <c:lblOffset val="100"/>
        <c:noMultiLvlLbl val="0"/>
      </c:catAx>
      <c:valAx>
        <c:axId val="45193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858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 err="1"/>
              <a:t>г.тыс.руб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400</c:v>
                </c:pt>
                <c:pt idx="1">
                  <c:v>282.7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964288"/>
        <c:axId val="46956544"/>
        <c:axId val="0"/>
      </c:bar3DChart>
      <c:catAx>
        <c:axId val="45964288"/>
        <c:scaling>
          <c:orientation val="minMax"/>
        </c:scaling>
        <c:delete val="0"/>
        <c:axPos val="b"/>
        <c:majorTickMark val="out"/>
        <c:minorTickMark val="none"/>
        <c:tickLblPos val="nextTo"/>
        <c:crossAx val="46956544"/>
        <c:crosses val="autoZero"/>
        <c:auto val="1"/>
        <c:lblAlgn val="ctr"/>
        <c:lblOffset val="100"/>
        <c:noMultiLvlLbl val="0"/>
      </c:catAx>
      <c:valAx>
        <c:axId val="46956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964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2383.9</c:v>
                </c:pt>
                <c:pt idx="1">
                  <c:v>2384.5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972928"/>
        <c:axId val="48974464"/>
        <c:axId val="0"/>
      </c:bar3DChart>
      <c:catAx>
        <c:axId val="48972928"/>
        <c:scaling>
          <c:orientation val="minMax"/>
        </c:scaling>
        <c:delete val="0"/>
        <c:axPos val="b"/>
        <c:majorTickMark val="out"/>
        <c:minorTickMark val="none"/>
        <c:tickLblPos val="nextTo"/>
        <c:crossAx val="48974464"/>
        <c:crosses val="autoZero"/>
        <c:auto val="1"/>
        <c:lblAlgn val="ctr"/>
        <c:lblOffset val="100"/>
        <c:noMultiLvlLbl val="0"/>
      </c:catAx>
      <c:valAx>
        <c:axId val="4897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972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г.тыс.руб.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3383</c:v>
                </c:pt>
                <c:pt idx="1">
                  <c:v>3383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8987136"/>
        <c:axId val="49353472"/>
        <c:axId val="0"/>
      </c:bar3DChart>
      <c:catAx>
        <c:axId val="48987136"/>
        <c:scaling>
          <c:orientation val="minMax"/>
        </c:scaling>
        <c:delete val="0"/>
        <c:axPos val="b"/>
        <c:majorTickMark val="out"/>
        <c:minorTickMark val="none"/>
        <c:tickLblPos val="nextTo"/>
        <c:crossAx val="49353472"/>
        <c:crosses val="autoZero"/>
        <c:auto val="1"/>
        <c:lblAlgn val="ctr"/>
        <c:lblOffset val="100"/>
        <c:noMultiLvlLbl val="0"/>
      </c:catAx>
      <c:valAx>
        <c:axId val="49353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987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Исполнение расходов</a:t>
            </a:r>
            <a:r>
              <a:rPr lang="ru-RU" baseline="0" dirty="0" smtClean="0"/>
              <a:t> за </a:t>
            </a:r>
            <a:r>
              <a:rPr lang="ru-RU" dirty="0" smtClean="0"/>
              <a:t> </a:t>
            </a:r>
            <a:r>
              <a:rPr lang="ru-RU" dirty="0" smtClean="0"/>
              <a:t>2020г</a:t>
            </a:r>
            <a:r>
              <a:rPr lang="ru-RU" dirty="0"/>
              <a:t>. (</a:t>
            </a:r>
            <a:r>
              <a:rPr lang="ru-RU" dirty="0" err="1"/>
              <a:t>тыс.руб</a:t>
            </a:r>
            <a:r>
              <a:rPr lang="ru-RU" dirty="0"/>
              <a:t>.)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2020г.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Благоустройство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1573.5</c:v>
                </c:pt>
                <c:pt idx="1">
                  <c:v>117.8</c:v>
                </c:pt>
                <c:pt idx="2">
                  <c:v>3.2</c:v>
                </c:pt>
                <c:pt idx="3">
                  <c:v>188.2</c:v>
                </c:pt>
                <c:pt idx="4">
                  <c:v>783.7</c:v>
                </c:pt>
                <c:pt idx="5">
                  <c:v>144.4</c:v>
                </c:pt>
                <c:pt idx="6">
                  <c:v>850.8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1606.6</c:v>
                </c:pt>
                <c:pt idx="1">
                  <c:v>1555.1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 Тыс.руб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1632.1</c:v>
                </c:pt>
                <c:pt idx="1">
                  <c:v>1573.5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448832"/>
        <c:axId val="49450368"/>
      </c:barChart>
      <c:catAx>
        <c:axId val="49448832"/>
        <c:scaling>
          <c:orientation val="minMax"/>
        </c:scaling>
        <c:delete val="0"/>
        <c:axPos val="b"/>
        <c:majorTickMark val="out"/>
        <c:minorTickMark val="none"/>
        <c:tickLblPos val="nextTo"/>
        <c:crossAx val="49450368"/>
        <c:crosses val="autoZero"/>
        <c:auto val="1"/>
        <c:lblAlgn val="ctr"/>
        <c:lblOffset val="100"/>
        <c:noMultiLvlLbl val="0"/>
      </c:catAx>
      <c:valAx>
        <c:axId val="49450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448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3EA75-9F7F-4488-A2BC-C022EC7E706E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D6B6A-F4BB-4FB1-8197-26051B8C0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96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6D6B6A-F4BB-4FB1-8197-26051B8C032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2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8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8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1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7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2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9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9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77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1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2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02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cuzmi.masha@yandex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780108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БЮДЖ</a:t>
            </a:r>
            <a:r>
              <a:rPr lang="ru-RU" dirty="0" smtClean="0">
                <a:solidFill>
                  <a:srgbClr val="FF0000"/>
                </a:solidFill>
              </a:rPr>
              <a:t>ЕТ ДЛЯ ГРАЖДАН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Проект к решению  об исполнении бюджета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</a:t>
            </a:r>
            <a:r>
              <a:rPr lang="ru-RU" dirty="0"/>
              <a:t>сельсовет»</a:t>
            </a:r>
          </a:p>
          <a:p>
            <a:r>
              <a:rPr lang="ru-RU" dirty="0"/>
              <a:t>Октябрьского района Амурской области за 2020 год</a:t>
            </a:r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31620955"/>
              </p:ext>
            </p:extLst>
          </p:nvPr>
        </p:nvGraphicFramePr>
        <p:xfrm>
          <a:off x="1403648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4676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35696" y="1196752"/>
            <a:ext cx="5533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функционирование аппарата 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129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5537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87623" y="1437087"/>
            <a:ext cx="7406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Расходы на защиту населения и территорий от чрезвычайных ситуаций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280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оборона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6079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1054477"/>
            <a:ext cx="8491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на осуществления первичного воинского учета на территориях </a:t>
            </a:r>
          </a:p>
          <a:p>
            <a:r>
              <a:rPr lang="ru-RU" dirty="0" smtClean="0"/>
              <a:t>где отсутствуют военные </a:t>
            </a:r>
            <a:r>
              <a:rPr lang="ru-RU" dirty="0" smtClean="0"/>
              <a:t>комиссариаты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460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6124574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517645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268760"/>
            <a:ext cx="720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дорожного хозяйства на содержание автомобильных дорог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225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828408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333995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79712" y="1196752"/>
            <a:ext cx="5392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благоустройство поселений сельсовета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391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Культура , кинематография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598269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8212933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91207" y="1196752"/>
            <a:ext cx="693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на содержания имущества  (оплата коммунальных услуг)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9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Социальная политика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089919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754116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1268760"/>
            <a:ext cx="626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Расходы  на доплату к пенсии </a:t>
            </a:r>
            <a:r>
              <a:rPr lang="ru-RU" dirty="0"/>
              <a:t> </a:t>
            </a:r>
            <a:r>
              <a:rPr lang="ru-RU" dirty="0" smtClean="0"/>
              <a:t>муниципальных служащих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810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z="3900" dirty="0" smtClean="0">
                <a:solidFill>
                  <a:srgbClr val="0070C0"/>
                </a:solidFill>
              </a:rPr>
              <a:t>Администрация Максимовского сельсовета</a:t>
            </a:r>
            <a:r>
              <a:rPr lang="en-US" sz="3900" dirty="0" smtClean="0">
                <a:solidFill>
                  <a:srgbClr val="0070C0"/>
                </a:solidFill>
              </a:rPr>
              <a:t/>
            </a:r>
            <a:br>
              <a:rPr lang="en-US" sz="3900" dirty="0" smtClean="0">
                <a:solidFill>
                  <a:srgbClr val="0070C0"/>
                </a:solidFill>
              </a:rPr>
            </a:br>
            <a:r>
              <a:rPr lang="ru-RU" sz="3900" dirty="0" smtClean="0">
                <a:solidFill>
                  <a:srgbClr val="0070C0"/>
                </a:solidFill>
              </a:rPr>
              <a:t>Глава: Воронцова Лидия </a:t>
            </a:r>
            <a:r>
              <a:rPr lang="ru-RU" sz="3900" dirty="0" err="1" smtClean="0">
                <a:solidFill>
                  <a:srgbClr val="0070C0"/>
                </a:solidFill>
              </a:rPr>
              <a:t>Михаиловна</a:t>
            </a:r>
            <a:endParaRPr lang="ru-RU" sz="3900" dirty="0" smtClean="0">
              <a:solidFill>
                <a:srgbClr val="0070C0"/>
              </a:solidFill>
            </a:endParaRPr>
          </a:p>
          <a:p>
            <a:r>
              <a:rPr lang="ru-RU" sz="3900" dirty="0" smtClean="0">
                <a:solidFill>
                  <a:srgbClr val="0070C0"/>
                </a:solidFill>
              </a:rPr>
              <a:t>6766</a:t>
            </a:r>
            <a:r>
              <a:rPr lang="en-US" sz="3900" dirty="0" smtClean="0">
                <a:solidFill>
                  <a:srgbClr val="0070C0"/>
                </a:solidFill>
              </a:rPr>
              <a:t>42</a:t>
            </a:r>
            <a:r>
              <a:rPr lang="ru-RU" sz="3900" dirty="0" smtClean="0">
                <a:solidFill>
                  <a:srgbClr val="0070C0"/>
                </a:solidFill>
              </a:rPr>
              <a:t> Амурская область </a:t>
            </a:r>
          </a:p>
          <a:p>
            <a:r>
              <a:rPr lang="ru-RU" sz="3900" dirty="0" smtClean="0">
                <a:solidFill>
                  <a:srgbClr val="0070C0"/>
                </a:solidFill>
              </a:rPr>
              <a:t>Октябрьский район</a:t>
            </a:r>
          </a:p>
          <a:p>
            <a:r>
              <a:rPr lang="ru-RU" sz="3900" dirty="0">
                <a:solidFill>
                  <a:srgbClr val="0070C0"/>
                </a:solidFill>
              </a:rPr>
              <a:t>с</a:t>
            </a:r>
            <a:r>
              <a:rPr lang="ru-RU" sz="3900" dirty="0" smtClean="0">
                <a:solidFill>
                  <a:srgbClr val="0070C0"/>
                </a:solidFill>
              </a:rPr>
              <a:t>ело </a:t>
            </a:r>
            <a:r>
              <a:rPr lang="ru-RU" sz="3900" dirty="0" err="1" smtClean="0">
                <a:solidFill>
                  <a:srgbClr val="0070C0"/>
                </a:solidFill>
              </a:rPr>
              <a:t>Максимовка</a:t>
            </a:r>
            <a:endParaRPr lang="ru-RU" sz="3900" dirty="0" smtClean="0">
              <a:solidFill>
                <a:srgbClr val="0070C0"/>
              </a:solidFill>
            </a:endParaRPr>
          </a:p>
          <a:p>
            <a:r>
              <a:rPr lang="ru-RU" sz="3900" dirty="0">
                <a:solidFill>
                  <a:srgbClr val="0070C0"/>
                </a:solidFill>
              </a:rPr>
              <a:t>у</a:t>
            </a:r>
            <a:r>
              <a:rPr lang="ru-RU" sz="3900" dirty="0" smtClean="0">
                <a:solidFill>
                  <a:srgbClr val="0070C0"/>
                </a:solidFill>
              </a:rPr>
              <a:t>лица Ленина 33</a:t>
            </a:r>
          </a:p>
          <a:p>
            <a:r>
              <a:rPr lang="ru-RU" sz="3900" dirty="0" smtClean="0">
                <a:solidFill>
                  <a:srgbClr val="0070C0"/>
                </a:solidFill>
              </a:rPr>
              <a:t>Тел/факс 8(41652)26222</a:t>
            </a:r>
          </a:p>
          <a:p>
            <a:r>
              <a:rPr lang="ru-RU" sz="3900" dirty="0" smtClean="0">
                <a:solidFill>
                  <a:srgbClr val="0070C0"/>
                </a:solidFill>
              </a:rPr>
              <a:t>Электронный адрес: </a:t>
            </a:r>
            <a:r>
              <a:rPr lang="en-US" sz="3900" dirty="0" smtClean="0">
                <a:solidFill>
                  <a:srgbClr val="0070C0"/>
                </a:solidFill>
              </a:rPr>
              <a:t>makcimovka09876@rambler</a:t>
            </a:r>
            <a:r>
              <a:rPr lang="en-US" sz="3900" dirty="0" smtClean="0">
                <a:solidFill>
                  <a:srgbClr val="0070C0"/>
                </a:solidFill>
                <a:hlinkClick r:id="rId2"/>
              </a:rPr>
              <a:t>.ru</a:t>
            </a:r>
            <a:endParaRPr lang="en-US" sz="3900" dirty="0" smtClean="0">
              <a:solidFill>
                <a:srgbClr val="0070C0"/>
              </a:solidFill>
            </a:endParaRPr>
          </a:p>
          <a:p>
            <a:r>
              <a:rPr lang="ru-RU" sz="3900" dirty="0" smtClean="0">
                <a:solidFill>
                  <a:srgbClr val="0070C0"/>
                </a:solidFill>
              </a:rPr>
              <a:t>Исполнитель: </a:t>
            </a:r>
            <a:r>
              <a:rPr lang="ru-RU" sz="3900" dirty="0" smtClean="0">
                <a:solidFill>
                  <a:srgbClr val="0070C0"/>
                </a:solidFill>
              </a:rPr>
              <a:t>Журба М.В.</a:t>
            </a:r>
            <a:endParaRPr lang="ru-RU" sz="3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21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</a:rPr>
              <a:t>Доходы бюджета                       </a:t>
            </a:r>
            <a:r>
              <a:rPr lang="ru-RU" i="1" dirty="0" smtClean="0">
                <a:solidFill>
                  <a:srgbClr val="C00000"/>
                </a:solidFill>
              </a:rPr>
              <a:t>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Основные параметры бюджета муниципального образования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 « </a:t>
            </a:r>
            <a:r>
              <a:rPr lang="ru-RU" sz="20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000" dirty="0" smtClean="0">
                <a:solidFill>
                  <a:srgbClr val="FF0000"/>
                </a:solidFill>
              </a:rPr>
              <a:t> сельсовет» Октябрьского района Амурской области за </a:t>
            </a:r>
            <a:r>
              <a:rPr lang="ru-RU" sz="2000" dirty="0" smtClean="0">
                <a:solidFill>
                  <a:srgbClr val="FF0000"/>
                </a:solidFill>
              </a:rPr>
              <a:t>2020 </a:t>
            </a:r>
            <a:r>
              <a:rPr lang="ru-RU" sz="2000" dirty="0" smtClean="0">
                <a:solidFill>
                  <a:srgbClr val="FF0000"/>
                </a:solidFill>
              </a:rPr>
              <a:t>год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211379"/>
              </p:ext>
            </p:extLst>
          </p:nvPr>
        </p:nvGraphicFramePr>
        <p:xfrm>
          <a:off x="457200" y="1600200"/>
          <a:ext cx="8229602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2990"/>
                <a:gridCol w="2319562"/>
                <a:gridCol w="17996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% 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4263,0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4003,6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880,0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620,6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4361,6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3661,6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 marL="101571" marR="10157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-98,6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342</a:t>
                      </a:r>
                      <a:endParaRPr lang="ru-RU" dirty="0"/>
                    </a:p>
                  </a:txBody>
                  <a:tcPr marL="101571" marR="10157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01571" marR="10157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Доходы бюджета муниципального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образования « </a:t>
            </a:r>
            <a:r>
              <a:rPr lang="ru-RU" sz="2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2800" dirty="0" smtClean="0">
                <a:solidFill>
                  <a:srgbClr val="FF0000"/>
                </a:solidFill>
              </a:rPr>
              <a:t> сельсовет»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за </a:t>
            </a:r>
            <a:r>
              <a:rPr lang="ru-RU" sz="2800" dirty="0" smtClean="0">
                <a:solidFill>
                  <a:srgbClr val="FF0000"/>
                </a:solidFill>
              </a:rPr>
              <a:t>2020 </a:t>
            </a:r>
            <a:r>
              <a:rPr lang="ru-RU" sz="2800" dirty="0" smtClean="0">
                <a:solidFill>
                  <a:srgbClr val="FF0000"/>
                </a:solidFill>
              </a:rPr>
              <a:t>год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u="sng" dirty="0" smtClean="0">
                <a:solidFill>
                  <a:srgbClr val="C00000"/>
                </a:solidFill>
              </a:rPr>
              <a:t>Доходы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Утверждено</a:t>
            </a:r>
            <a:r>
              <a:rPr lang="ru-RU" dirty="0" smtClean="0"/>
              <a:t>                                        </a:t>
            </a:r>
            <a:r>
              <a:rPr lang="ru-RU" u="sng" dirty="0" smtClean="0"/>
              <a:t>исполнено</a:t>
            </a:r>
          </a:p>
          <a:p>
            <a:r>
              <a:rPr lang="ru-RU" dirty="0" smtClean="0"/>
              <a:t>4263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         </a:t>
            </a:r>
            <a:r>
              <a:rPr lang="ru-RU" dirty="0" smtClean="0"/>
              <a:t>4003,6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</a:t>
            </a:r>
            <a:r>
              <a:rPr lang="ru-RU" dirty="0" smtClean="0"/>
              <a:t>Неналоговые Безвозмездные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620,6 </a:t>
            </a:r>
            <a:r>
              <a:rPr lang="ru-RU" dirty="0" err="1" smtClean="0"/>
              <a:t>тыс.руб</a:t>
            </a:r>
            <a:r>
              <a:rPr lang="ru-RU" dirty="0" smtClean="0"/>
              <a:t>.    </a:t>
            </a:r>
            <a:r>
              <a:rPr lang="ru-RU" dirty="0" smtClean="0"/>
              <a:t>146,9тыс.руб        </a:t>
            </a:r>
            <a:r>
              <a:rPr lang="ru-RU" dirty="0" smtClean="0"/>
              <a:t>3383тыс.руб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Исполнение расходов бюджета  муниципального образования «</a:t>
            </a:r>
            <a:r>
              <a:rPr lang="ru-RU" sz="1800" dirty="0" err="1" smtClean="0">
                <a:solidFill>
                  <a:srgbClr val="FF0000"/>
                </a:solidFill>
              </a:rPr>
              <a:t>Максимовский</a:t>
            </a:r>
            <a:r>
              <a:rPr lang="ru-RU" sz="1800" dirty="0" smtClean="0">
                <a:solidFill>
                  <a:srgbClr val="FF0000"/>
                </a:solidFill>
              </a:rPr>
              <a:t> сельсовет» </a:t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Октябрьского района Амурской области за </a:t>
            </a:r>
            <a:r>
              <a:rPr lang="ru-RU" sz="1800" dirty="0" smtClean="0">
                <a:solidFill>
                  <a:srgbClr val="FF0000"/>
                </a:solidFill>
              </a:rPr>
              <a:t>2020 </a:t>
            </a:r>
            <a:r>
              <a:rPr lang="ru-RU" sz="1800" dirty="0" smtClean="0">
                <a:solidFill>
                  <a:srgbClr val="FF0000"/>
                </a:solidFill>
              </a:rPr>
              <a:t>год (</a:t>
            </a:r>
            <a:r>
              <a:rPr lang="ru-RU" sz="1800" dirty="0" err="1" smtClean="0">
                <a:solidFill>
                  <a:srgbClr val="FF0000"/>
                </a:solidFill>
              </a:rPr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83518"/>
              </p:ext>
            </p:extLst>
          </p:nvPr>
        </p:nvGraphicFramePr>
        <p:xfrm>
          <a:off x="683568" y="1484784"/>
          <a:ext cx="7408864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216"/>
                <a:gridCol w="1852216"/>
                <a:gridCol w="1852216"/>
                <a:gridCol w="1852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1632,1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1573,5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117,8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188,2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1252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888,8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783,7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144,4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144,4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4361,6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3661,6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84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1526939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1533871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2380706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1196752"/>
            <a:ext cx="353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48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Налоговые доходы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1784293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706524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49998" y="1268760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Налог на имущество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609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Безвозмедные</a:t>
            </a:r>
            <a:r>
              <a:rPr lang="ru-RU" dirty="0" smtClean="0">
                <a:solidFill>
                  <a:srgbClr val="FF0000"/>
                </a:solidFill>
              </a:rPr>
              <a:t> поступления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603799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8512735"/>
              </p:ext>
            </p:extLst>
          </p:nvPr>
        </p:nvGraphicFramePr>
        <p:xfrm>
          <a:off x="4572000" y="2708920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1268760"/>
            <a:ext cx="846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Безвозмездные поступления  от других бюджетов бюджетной системы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75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385</Words>
  <Application>Microsoft Office PowerPoint</Application>
  <PresentationFormat>Экран (4:3)</PresentationFormat>
  <Paragraphs>135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бюджета муниципального образования  « Максимовский сельсовет» Октябрьского района Амурской области за 2020 год</vt:lpstr>
      <vt:lpstr>Доходы бюджета муниципального  образования « Максимовский сельсовет» за 2020 год</vt:lpstr>
      <vt:lpstr>Исполнение расходов бюджета  муниципального образования «Максимовский сельсовет»  Октябрьского района Амурской области за 2020 год (тыс.руб)</vt:lpstr>
      <vt:lpstr>Презентация PowerPoint</vt:lpstr>
      <vt:lpstr>Налоговые доходы</vt:lpstr>
      <vt:lpstr>Налоговые доходы</vt:lpstr>
      <vt:lpstr>Безвозмедные поступления</vt:lpstr>
      <vt:lpstr>Презентация PowerPoint</vt:lpstr>
      <vt:lpstr>Общегосударственные вопросы</vt:lpstr>
      <vt:lpstr>Национальная безопасность и правоохранительная деятельность</vt:lpstr>
      <vt:lpstr>Национальная оборона</vt:lpstr>
      <vt:lpstr>Национальная экономика</vt:lpstr>
      <vt:lpstr>Жилищно-коммунальное хозяйство</vt:lpstr>
      <vt:lpstr>Культура , кинематография</vt:lpstr>
      <vt:lpstr>Социальная политика</vt:lpstr>
      <vt:lpstr>      Администрация Максимовского сельсовета Глава: Воронцова Лидия Михаиловна 676642 Амурская область  Октябрьский район село Максимовка улица Ленина 33 Тел/факс 8(41652)26222 Электронный адрес: makcimovka09876@rambler.ru Исполнитель: Журба М.В.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69</cp:revision>
  <cp:lastPrinted>2017-04-14T02:36:51Z</cp:lastPrinted>
  <dcterms:created xsi:type="dcterms:W3CDTF">2015-12-28T04:15:06Z</dcterms:created>
  <dcterms:modified xsi:type="dcterms:W3CDTF">2021-04-28T07:13:04Z</dcterms:modified>
</cp:coreProperties>
</file>